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9" r:id="rId1"/>
    <p:sldMasterId id="2147484246" r:id="rId2"/>
    <p:sldMasterId id="2147484282" r:id="rId3"/>
    <p:sldMasterId id="2147484328" r:id="rId4"/>
    <p:sldMasterId id="2147484340" r:id="rId5"/>
  </p:sldMasterIdLst>
  <p:notesMasterIdLst>
    <p:notesMasterId r:id="rId26"/>
  </p:notesMasterIdLst>
  <p:sldIdLst>
    <p:sldId id="257" r:id="rId6"/>
    <p:sldId id="258" r:id="rId7"/>
    <p:sldId id="290" r:id="rId8"/>
    <p:sldId id="259" r:id="rId9"/>
    <p:sldId id="260" r:id="rId10"/>
    <p:sldId id="262" r:id="rId11"/>
    <p:sldId id="263" r:id="rId12"/>
    <p:sldId id="264" r:id="rId13"/>
    <p:sldId id="287" r:id="rId14"/>
    <p:sldId id="291" r:id="rId15"/>
    <p:sldId id="293" r:id="rId16"/>
    <p:sldId id="292" r:id="rId17"/>
    <p:sldId id="294" r:id="rId18"/>
    <p:sldId id="288" r:id="rId19"/>
    <p:sldId id="295" r:id="rId20"/>
    <p:sldId id="296" r:id="rId21"/>
    <p:sldId id="297" r:id="rId22"/>
    <p:sldId id="298" r:id="rId23"/>
    <p:sldId id="299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A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2" autoAdjust="0"/>
  </p:normalViewPr>
  <p:slideViewPr>
    <p:cSldViewPr snapToGrid="0">
      <p:cViewPr varScale="1">
        <p:scale>
          <a:sx n="80" d="100"/>
          <a:sy n="80" d="100"/>
        </p:scale>
        <p:origin x="4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68C5F-E83A-4B9C-8361-BF82444541C5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07210-3C65-4E84-9A64-BB72B624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1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152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950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6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7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26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13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26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30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12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6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972600" y="1758201"/>
            <a:ext cx="10251200" cy="713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467">
                <a:solidFill>
                  <a:srgbClr val="1A1A1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72433" y="2771834"/>
            <a:ext cx="5032400" cy="3014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6"/>
          <p:cNvSpPr txBox="1">
            <a:spLocks noGrp="1"/>
          </p:cNvSpPr>
          <p:nvPr>
            <p:ph type="body" sz="quarter" idx="13"/>
          </p:nvPr>
        </p:nvSpPr>
        <p:spPr>
          <a:xfrm>
            <a:off x="6191472" y="2771834"/>
            <a:ext cx="5032400" cy="30148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725860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8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1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28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64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97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775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08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50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56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948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289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468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6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971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59993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000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990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8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972600" y="1758201"/>
            <a:ext cx="10251200" cy="713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467">
                <a:solidFill>
                  <a:srgbClr val="1A1A1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72433" y="2771834"/>
            <a:ext cx="5032400" cy="3014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6"/>
          <p:cNvSpPr txBox="1">
            <a:spLocks noGrp="1"/>
          </p:cNvSpPr>
          <p:nvPr>
            <p:ph type="body" sz="quarter" idx="13"/>
          </p:nvPr>
        </p:nvSpPr>
        <p:spPr>
          <a:xfrm>
            <a:off x="6191472" y="2771834"/>
            <a:ext cx="5032400" cy="30148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443311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bg>
      <p:bgPr>
        <a:solidFill>
          <a:srgbClr val="FFFBE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609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6582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005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42585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183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281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30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76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08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59079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306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511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09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972600" y="1758201"/>
            <a:ext cx="10251200" cy="713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467">
                <a:solidFill>
                  <a:srgbClr val="1A1A1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72433" y="2771834"/>
            <a:ext cx="5032400" cy="3014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6"/>
          <p:cNvSpPr txBox="1">
            <a:spLocks noGrp="1"/>
          </p:cNvSpPr>
          <p:nvPr>
            <p:ph type="body" sz="quarter" idx="13"/>
          </p:nvPr>
        </p:nvSpPr>
        <p:spPr>
          <a:xfrm>
            <a:off x="6191472" y="2771834"/>
            <a:ext cx="5032400" cy="30148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1678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F0B7-A9AF-4282-A8DF-1FC63F777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D6234-28A4-4FAF-BCB6-7CC26BDB2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64366-F151-417D-82F1-CDFA4F363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10365-F2CE-4A0C-BCA9-5BB5637F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F30DF-E26C-4767-AD74-FC32EFFA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93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016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98A0-B600-4242-B0B1-6ABE620C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49173-43FE-49B4-9C3C-9D8CE482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634C7-D7CB-45E0-8901-24F8A0AE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B3B6-52DC-4EEF-B95B-920DF4C7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CC9E4-2568-4651-ADB5-9136D84F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692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50C9-69B5-4DC9-A6F0-C63F5D90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12054-2C29-48A9-996E-204C4CA88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B76A9-A117-4A6D-8F1A-C314E5BE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C762-8AB9-4BC4-A6CA-769DC281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04418-277B-49DD-B5A8-D2AF1FF8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18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92D1-8021-4660-AEF7-A2320D7E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9FB99-31CA-4CEB-B882-8FC2CD2B0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3CEB5-D998-457E-B8A2-5F0AE52EB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85C9D-DBD0-4BF0-A305-B59F43AB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4C0BF-F77A-40AE-92E7-194FEAC9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5654-CFB5-44A9-94DE-3B619F3C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327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477A-493F-4A7B-9D65-267A1833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AAFE5-7BEB-417B-A39F-9541A3C12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D5BE8-D37D-4AEC-A28A-DD7300163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84CC3-8F6A-40ED-9707-23CE9F42A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A5908-5CC7-4B96-8FCF-429AD1854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305FBF-C589-44CE-9690-FCF49214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9E9DDB-8109-46E7-9256-8A04DCE1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D458A-2036-451A-B201-E7AF8A7B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21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9C89-CB36-431A-9E80-9C21561B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7097C-EFFC-412A-AB08-9FE1A410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6DAB3-E5A5-464A-9D39-4403D340C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EF6E2-9F45-42B8-8BC7-AC025B56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679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FB5495-00BF-4CAB-91E8-C6BDFBF7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6A7C8-0646-4A05-BED6-DB415D52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1BD0-033F-4E44-AAF4-BA94935D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99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DBEB8-68FC-4412-9205-3C39F6B5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86BE2-DA9F-4C7C-B923-D148D21FF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29192-7EFB-4869-845B-DE778EBA8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00F52-2534-442E-9646-87AD867E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A50EF-6DEE-46F7-BAB0-9B159306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934F9-DEFF-4CDD-8C50-FAFB47FF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47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0803-2D53-492B-BEC7-8A21C9207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EF4939-671E-44FE-9D50-61FAD159B6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35370-CC0F-4C24-AF99-5E3DF9928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77F7A-DDB1-4C58-8FA4-CDAD602A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E7A64-44B2-401F-B26E-51B570A8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8590D-CA22-425C-868F-6DA8FE4A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593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28080-EA9D-4D55-A3B7-5ECAFD62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06F64B-4D77-4565-BBCE-690C7ED38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7E676-941D-4BB3-B85B-99938A39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B73DD-CB3C-4A7E-9474-70358070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736F7-731C-4CA3-B6E1-9ABFB739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597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C69B22-963A-44E8-ADE4-80616C00B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5F55C-802E-4539-BB0F-48B32E943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6F614-AAFE-4A0E-A40A-0A8D45A5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E5A53-3938-439B-8EA8-FE280DFFE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80841-D958-44E0-81D4-93E25323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3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63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7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363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743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048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729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618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03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02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671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6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615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50541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75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447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337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11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0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76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6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  <p:sldLayoutId id="2147484221" r:id="rId12"/>
    <p:sldLayoutId id="2147484222" r:id="rId13"/>
    <p:sldLayoutId id="2147484223" r:id="rId14"/>
    <p:sldLayoutId id="2147484224" r:id="rId15"/>
    <p:sldLayoutId id="2147484225" r:id="rId16"/>
    <p:sldLayoutId id="2147484226" r:id="rId17"/>
    <p:sldLayoutId id="214748422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3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  <p:sldLayoutId id="2147484258" r:id="rId12"/>
    <p:sldLayoutId id="2147484259" r:id="rId13"/>
    <p:sldLayoutId id="2147484260" r:id="rId14"/>
    <p:sldLayoutId id="2147484261" r:id="rId15"/>
    <p:sldLayoutId id="2147484262" r:id="rId16"/>
    <p:sldLayoutId id="2147484263" r:id="rId17"/>
    <p:sldLayoutId id="214748431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508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3" r:id="rId1"/>
    <p:sldLayoutId id="2147484284" r:id="rId2"/>
    <p:sldLayoutId id="2147484285" r:id="rId3"/>
    <p:sldLayoutId id="2147484286" r:id="rId4"/>
    <p:sldLayoutId id="2147484287" r:id="rId5"/>
    <p:sldLayoutId id="2147484288" r:id="rId6"/>
    <p:sldLayoutId id="2147484289" r:id="rId7"/>
    <p:sldLayoutId id="2147484290" r:id="rId8"/>
    <p:sldLayoutId id="2147484291" r:id="rId9"/>
    <p:sldLayoutId id="2147484292" r:id="rId10"/>
    <p:sldLayoutId id="2147484293" r:id="rId11"/>
    <p:sldLayoutId id="21474842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E2122-7194-4ACB-87AA-F0972049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029E4-7B35-408F-82E3-C12B5AC0B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1A6C-61EA-450F-88DB-52A90F965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84C23-C2F4-43E8-B004-629A5EA81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30A59-51D6-4F2F-A9BD-8B796491B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8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  <p:sldLayoutId id="21474843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F86A430-78FB-4547-8BBB-0B75B31376C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3115E-D605-40EC-997D-809625C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22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1" r:id="rId1"/>
    <p:sldLayoutId id="2147484342" r:id="rId2"/>
    <p:sldLayoutId id="2147484343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  <p:sldLayoutId id="2147484352" r:id="rId12"/>
    <p:sldLayoutId id="2147484353" r:id="rId13"/>
    <p:sldLayoutId id="2147484354" r:id="rId14"/>
    <p:sldLayoutId id="2147484355" r:id="rId15"/>
    <p:sldLayoutId id="2147484356" r:id="rId16"/>
    <p:sldLayoutId id="21474843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78102E-80C3-4166-9A18-7014569A6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71834"/>
            <a:ext cx="4572000" cy="2286000"/>
          </a:xfrm>
          <a:prstGeom prst="rect">
            <a:avLst/>
          </a:prstGeom>
        </p:spPr>
      </p:pic>
      <p:sp>
        <p:nvSpPr>
          <p:cNvPr id="116" name="Shape 86"/>
          <p:cNvSpPr txBox="1">
            <a:spLocks noGrp="1"/>
          </p:cNvSpPr>
          <p:nvPr>
            <p:ph type="title"/>
          </p:nvPr>
        </p:nvSpPr>
        <p:spPr>
          <a:xfrm>
            <a:off x="1143842" y="931014"/>
            <a:ext cx="10251200" cy="713601"/>
          </a:xfrm>
          <a:prstGeom prst="rect">
            <a:avLst/>
          </a:prstGeom>
        </p:spPr>
        <p:txBody>
          <a:bodyPr>
            <a:normAutofit/>
          </a:bodyPr>
          <a:lstStyle>
            <a:lvl1pPr marL="123825" indent="-247650" defTabSz="685800">
              <a:defRPr sz="2250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sz="3200" b="1" dirty="0">
                <a:solidFill>
                  <a:srgbClr val="0FA1E3"/>
                </a:solidFill>
              </a:rPr>
              <a:t>RFID Localization in International Space station</a:t>
            </a:r>
            <a:endParaRPr sz="3200" b="1" dirty="0">
              <a:solidFill>
                <a:srgbClr val="0FA1E3"/>
              </a:solidFill>
            </a:endParaRPr>
          </a:p>
        </p:txBody>
      </p:sp>
      <p:sp>
        <p:nvSpPr>
          <p:cNvPr id="117" name="Shape 87"/>
          <p:cNvSpPr txBox="1">
            <a:spLocks noGrp="1"/>
          </p:cNvSpPr>
          <p:nvPr>
            <p:ph type="body" sz="quarter" idx="1"/>
          </p:nvPr>
        </p:nvSpPr>
        <p:spPr>
          <a:xfrm>
            <a:off x="6191472" y="2771834"/>
            <a:ext cx="5032400" cy="3014801"/>
          </a:xfrm>
          <a:prstGeom prst="rect">
            <a:avLst/>
          </a:prstGeom>
        </p:spPr>
        <p:txBody>
          <a:bodyPr/>
          <a:lstStyle/>
          <a:p>
            <a:pPr indent="-220128">
              <a:spcBef>
                <a:spcPts val="0"/>
              </a:spcBef>
              <a:buNone/>
              <a:defRPr sz="1400" b="1">
                <a:solidFill>
                  <a:srgbClr val="000000"/>
                </a:solidFill>
              </a:defRPr>
            </a:pPr>
            <a:r>
              <a:rPr lang="en-US" dirty="0"/>
              <a:t>		</a:t>
            </a:r>
            <a:r>
              <a:rPr lang="en-US" sz="2400" dirty="0"/>
              <a:t>Team Xlate: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8" name="Shape 88"/>
          <p:cNvSpPr txBox="1"/>
          <p:nvPr/>
        </p:nvSpPr>
        <p:spPr>
          <a:xfrm>
            <a:off x="6691435" y="3097115"/>
            <a:ext cx="3274646" cy="984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/>
          <a:p>
            <a:pPr marL="118530" indent="-237061"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rPr lang="en-US" sz="2400" dirty="0"/>
              <a:t>Varad Joshi</a:t>
            </a:r>
            <a:endParaRPr sz="2400" dirty="0"/>
          </a:p>
          <a:p>
            <a:pPr marL="118530" indent="-237061"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rPr lang="en-US" sz="2400" dirty="0"/>
              <a:t>Mayuresh Deodhar</a:t>
            </a:r>
            <a:endParaRPr sz="2400" dirty="0"/>
          </a:p>
        </p:txBody>
      </p:sp>
      <p:sp>
        <p:nvSpPr>
          <p:cNvPr id="119" name="Shape 89"/>
          <p:cNvSpPr txBox="1"/>
          <p:nvPr/>
        </p:nvSpPr>
        <p:spPr>
          <a:xfrm>
            <a:off x="6191466" y="4518667"/>
            <a:ext cx="5556001" cy="984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 marL="88900" indent="-177800"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sz="2400" dirty="0"/>
              <a:t>Guide and mentor Prof. Chaiyaporn Mutsalklisana </a:t>
            </a:r>
          </a:p>
        </p:txBody>
      </p:sp>
      <p:pic>
        <p:nvPicPr>
          <p:cNvPr id="120" name="Shape 90" descr="Shape 9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0668" y="5786633"/>
            <a:ext cx="4536833" cy="9837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621715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9FE9-B30F-42DA-A204-33F9D0AC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4" y="609600"/>
            <a:ext cx="5200651" cy="1320800"/>
          </a:xfrm>
        </p:spPr>
        <p:txBody>
          <a:bodyPr/>
          <a:lstStyle/>
          <a:p>
            <a:r>
              <a:rPr lang="en-US" dirty="0"/>
              <a:t>What are Smart Drawers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93CEE-905A-4354-9BCE-B7D45668B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834" y="2132014"/>
            <a:ext cx="5685366" cy="3880773"/>
          </a:xfrm>
        </p:spPr>
        <p:txBody>
          <a:bodyPr/>
          <a:lstStyle/>
          <a:p>
            <a:r>
              <a:rPr lang="en-US" dirty="0"/>
              <a:t>Drawers are fitted with their own RFID scanners inside them.</a:t>
            </a:r>
          </a:p>
          <a:p>
            <a:r>
              <a:rPr lang="en-US" dirty="0"/>
              <a:t>These scanners detect the components inside them which are already attached with RFID chips.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94C7E-454A-4E33-B6D9-A976FC22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0" y="2132014"/>
            <a:ext cx="435714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7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7352-5862-4D0C-B537-D55D01659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245" y="233644"/>
            <a:ext cx="7069509" cy="852207"/>
          </a:xfrm>
        </p:spPr>
        <p:txBody>
          <a:bodyPr/>
          <a:lstStyle/>
          <a:p>
            <a:r>
              <a:rPr lang="en-US" dirty="0"/>
              <a:t>Entity </a:t>
            </a:r>
            <a:r>
              <a:rPr lang="en-US" sz="3600" dirty="0"/>
              <a:t>Relation</a:t>
            </a:r>
            <a:r>
              <a:rPr lang="en-US" dirty="0"/>
              <a:t>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EE569-74F9-4EDB-8C36-83981BACA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1304925"/>
            <a:ext cx="10734675" cy="5369578"/>
          </a:xfrm>
        </p:spPr>
      </p:pic>
    </p:spTree>
    <p:extLst>
      <p:ext uri="{BB962C8B-B14F-4D97-AF65-F5344CB8AC3E}">
        <p14:creationId xmlns:p14="http://schemas.microsoft.com/office/powerpoint/2010/main" val="97536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F13F-D945-4E28-B5B3-B31951A1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0" y="156238"/>
            <a:ext cx="4933950" cy="1320800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F4A0C-EB05-4B60-A1C7-641E6AB66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8" y="1085850"/>
            <a:ext cx="4146905" cy="544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498BB-FB75-41B8-A9AB-66AF6DC59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71" y="1085850"/>
            <a:ext cx="4155458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8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C8BE-6C00-475E-9648-24D4FF31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049" y="352425"/>
            <a:ext cx="3114675" cy="733425"/>
          </a:xfrm>
        </p:spPr>
        <p:txBody>
          <a:bodyPr/>
          <a:lstStyle/>
          <a:p>
            <a:pPr algn="ctr"/>
            <a:r>
              <a:rPr lang="en-US" dirty="0"/>
              <a:t>Working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91B53-1A90-485C-8462-73383719A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761941" cy="3880773"/>
          </a:xfrm>
        </p:spPr>
        <p:txBody>
          <a:bodyPr/>
          <a:lstStyle/>
          <a:p>
            <a:r>
              <a:rPr lang="en-US" dirty="0"/>
              <a:t>When Astronaut is not able to locate the components with the help of Fixed scanners.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Astronaut sends the component name to ground unit.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Ground unit will check if the component exists or not on the ISS.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the component exists on the ISS ground unit will send a predefined section location to the Astronaut.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Predefined section location is where the probability of finding the component is  high.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Astronaut will send these location details to the Astro Bee.</a:t>
            </a:r>
          </a:p>
        </p:txBody>
      </p:sp>
    </p:spTree>
    <p:extLst>
      <p:ext uri="{BB962C8B-B14F-4D97-AF65-F5344CB8AC3E}">
        <p14:creationId xmlns:p14="http://schemas.microsoft.com/office/powerpoint/2010/main" val="51221169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0F31-B8D2-414F-9586-BD437FC7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74" y="609600"/>
            <a:ext cx="1943101" cy="1320800"/>
          </a:xfrm>
        </p:spPr>
        <p:txBody>
          <a:bodyPr/>
          <a:lstStyle/>
          <a:p>
            <a:r>
              <a:rPr lang="en-US" dirty="0"/>
              <a:t>Working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3323-7A81-46DE-A0C8-076FF1F9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Astro bee will be deployed on that location.</a:t>
            </a:r>
          </a:p>
          <a:p>
            <a:r>
              <a:rPr lang="en-US" dirty="0"/>
              <a:t>It will scan the RFID tags of the components present in that section.</a:t>
            </a:r>
          </a:p>
          <a:p>
            <a:r>
              <a:rPr lang="en-US" dirty="0"/>
              <a:t>IF the tag on that component is blocked but the component is partially or fully visible then image processing system on the Astro bee can be able to detect the component.</a:t>
            </a:r>
          </a:p>
          <a:p>
            <a:r>
              <a:rPr lang="en-US" dirty="0"/>
              <a:t>After detection of the component Astro bee will send the components location.   </a:t>
            </a:r>
          </a:p>
        </p:txBody>
      </p:sp>
    </p:spTree>
    <p:extLst>
      <p:ext uri="{BB962C8B-B14F-4D97-AF65-F5344CB8AC3E}">
        <p14:creationId xmlns:p14="http://schemas.microsoft.com/office/powerpoint/2010/main" val="413882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73C3-E91A-4586-A80E-248E5168A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084" y="2936875"/>
            <a:ext cx="8596668" cy="1816100"/>
          </a:xfrm>
        </p:spPr>
        <p:txBody>
          <a:bodyPr/>
          <a:lstStyle/>
          <a:p>
            <a:r>
              <a:rPr lang="en-US" dirty="0"/>
              <a:t>Searching components</a:t>
            </a:r>
            <a:br>
              <a:rPr lang="en-US" dirty="0"/>
            </a:br>
            <a:r>
              <a:rPr lang="en-US" dirty="0"/>
              <a:t>With fixed scanners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FF2447-2ED1-428C-A5B1-EBEA0046A22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2596" t="2279" r="24840" b="5129"/>
          <a:stretch/>
        </p:blipFill>
        <p:spPr bwMode="auto">
          <a:xfrm>
            <a:off x="531353" y="309563"/>
            <a:ext cx="5669422" cy="6467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277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9B2D-16F6-45B6-A5FD-0E0563C8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284" y="3000375"/>
            <a:ext cx="5418666" cy="1828800"/>
          </a:xfrm>
        </p:spPr>
        <p:txBody>
          <a:bodyPr>
            <a:normAutofit/>
          </a:bodyPr>
          <a:lstStyle/>
          <a:p>
            <a:r>
              <a:rPr lang="en-US" dirty="0"/>
              <a:t>Ground Unit Support</a:t>
            </a:r>
            <a:br>
              <a:rPr lang="en-US" dirty="0"/>
            </a:br>
            <a:r>
              <a:rPr lang="en-US" dirty="0"/>
              <a:t>For Predefined Section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57C3F-87A4-46B4-A327-0574E1EED0A1}"/>
              </a:ext>
            </a:extLst>
          </p:cNvPr>
          <p:cNvPicPr/>
          <p:nvPr/>
        </p:nvPicPr>
        <p:blipFill rotWithShape="1">
          <a:blip r:embed="rId2"/>
          <a:srcRect l="21314" r="24840"/>
          <a:stretch/>
        </p:blipFill>
        <p:spPr bwMode="auto">
          <a:xfrm>
            <a:off x="146222" y="0"/>
            <a:ext cx="5302077" cy="6610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348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F8387-7086-4890-B642-3520AA3C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097" y="2630487"/>
            <a:ext cx="4456641" cy="1320800"/>
          </a:xfrm>
        </p:spPr>
        <p:txBody>
          <a:bodyPr/>
          <a:lstStyle/>
          <a:p>
            <a:r>
              <a:rPr lang="en-US" dirty="0"/>
              <a:t>Astro bee searches </a:t>
            </a:r>
            <a:br>
              <a:rPr lang="en-US" dirty="0"/>
            </a:br>
            <a:r>
              <a:rPr lang="en-US" dirty="0"/>
              <a:t>For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00C87-C5EE-411A-A267-9669F1A26221}"/>
              </a:ext>
            </a:extLst>
          </p:cNvPr>
          <p:cNvPicPr/>
          <p:nvPr/>
        </p:nvPicPr>
        <p:blipFill rotWithShape="1">
          <a:blip r:embed="rId2"/>
          <a:srcRect l="21875" r="23878"/>
          <a:stretch/>
        </p:blipFill>
        <p:spPr bwMode="auto">
          <a:xfrm>
            <a:off x="876300" y="0"/>
            <a:ext cx="4667250" cy="6715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247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6A65-F683-4F18-95E2-37722A92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350" y="2837497"/>
            <a:ext cx="3806652" cy="1320800"/>
          </a:xfrm>
        </p:spPr>
        <p:txBody>
          <a:bodyPr/>
          <a:lstStyle/>
          <a:p>
            <a:r>
              <a:rPr lang="en-US" dirty="0"/>
              <a:t>Privileges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55CD7-844D-46E6-9CA0-23DC235DD2CA}"/>
              </a:ext>
            </a:extLst>
          </p:cNvPr>
          <p:cNvPicPr/>
          <p:nvPr/>
        </p:nvPicPr>
        <p:blipFill rotWithShape="1">
          <a:blip r:embed="rId2"/>
          <a:srcRect l="22369" r="24494" b="26405"/>
          <a:stretch/>
        </p:blipFill>
        <p:spPr bwMode="auto">
          <a:xfrm>
            <a:off x="783907" y="1038225"/>
            <a:ext cx="4273868" cy="5019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163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EE70-A950-453E-8820-46F06BC9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74" y="381000"/>
            <a:ext cx="1895475" cy="942975"/>
          </a:xfrm>
        </p:spPr>
        <p:txBody>
          <a:bodyPr/>
          <a:lstStyle/>
          <a:p>
            <a:r>
              <a:rPr lang="en-US" dirty="0"/>
              <a:t>Triggers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CB82A7-F9C0-4BE7-9E2F-5F58E130969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1556" r="31971" b="5394"/>
          <a:stretch/>
        </p:blipFill>
        <p:spPr bwMode="auto">
          <a:xfrm>
            <a:off x="595155" y="1876426"/>
            <a:ext cx="3891120" cy="4298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FAB43-1C11-4987-8635-9076536BDFD0}"/>
              </a:ext>
            </a:extLst>
          </p:cNvPr>
          <p:cNvPicPr/>
          <p:nvPr/>
        </p:nvPicPr>
        <p:blipFill rotWithShape="1">
          <a:blip r:embed="rId3"/>
          <a:srcRect l="22036" r="24680" b="5261"/>
          <a:stretch/>
        </p:blipFill>
        <p:spPr bwMode="auto">
          <a:xfrm>
            <a:off x="5874701" y="1876426"/>
            <a:ext cx="4307523" cy="4298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812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70408-FF7E-4B33-91AB-D0DDE201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875" y="872376"/>
            <a:ext cx="10251200" cy="713601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Problems Faced by Astronauts In ISS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08BBA-58C6-4612-8CC1-8C5A960154D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14649" y="2835842"/>
            <a:ext cx="6169031" cy="3014801"/>
          </a:xfrm>
        </p:spPr>
        <p:txBody>
          <a:bodyPr/>
          <a:lstStyle/>
          <a:p>
            <a:r>
              <a:rPr lang="en-US" dirty="0"/>
              <a:t>International Space station is very big in size. Like a football ground.</a:t>
            </a:r>
          </a:p>
          <a:p>
            <a:r>
              <a:rPr lang="en-US" dirty="0"/>
              <a:t>There are around 8000 components onboard the ISS.</a:t>
            </a:r>
          </a:p>
          <a:p>
            <a:r>
              <a:rPr lang="en-US" dirty="0"/>
              <a:t>Astronauts face problems while locating the components.</a:t>
            </a:r>
          </a:p>
          <a:p>
            <a:r>
              <a:rPr lang="en-US" dirty="0"/>
              <a:t>Astronauts waste valuable time in searching for the components.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00983-4A3F-4F5D-8D46-560E1FD14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35" y="2835842"/>
            <a:ext cx="5010912" cy="26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240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45"/>
          <p:cNvGrpSpPr/>
          <p:nvPr/>
        </p:nvGrpSpPr>
        <p:grpSpPr>
          <a:xfrm>
            <a:off x="3665068" y="1468450"/>
            <a:ext cx="4440432" cy="2849792"/>
            <a:chOff x="3665068" y="1468450"/>
            <a:chExt cx="4440432" cy="2849792"/>
          </a:xfrm>
        </p:grpSpPr>
        <p:grpSp>
          <p:nvGrpSpPr>
            <p:cNvPr id="416" name="Google Shape;416;p45"/>
            <p:cNvGrpSpPr/>
            <p:nvPr/>
          </p:nvGrpSpPr>
          <p:grpSpPr>
            <a:xfrm>
              <a:off x="3669669" y="1468450"/>
              <a:ext cx="4435830" cy="2849792"/>
              <a:chOff x="3669669" y="1468450"/>
              <a:chExt cx="4435830" cy="2849792"/>
            </a:xfrm>
          </p:grpSpPr>
          <p:grpSp>
            <p:nvGrpSpPr>
              <p:cNvPr id="417" name="Google Shape;417;p45"/>
              <p:cNvGrpSpPr/>
              <p:nvPr/>
            </p:nvGrpSpPr>
            <p:grpSpPr>
              <a:xfrm>
                <a:off x="4750934" y="1468450"/>
                <a:ext cx="2174421" cy="1146629"/>
                <a:chOff x="4879521" y="1875338"/>
                <a:chExt cx="2174421" cy="1146629"/>
              </a:xfrm>
            </p:grpSpPr>
            <p:sp>
              <p:nvSpPr>
                <p:cNvPr id="418" name="Google Shape;418;p45"/>
                <p:cNvSpPr/>
                <p:nvPr/>
              </p:nvSpPr>
              <p:spPr>
                <a:xfrm>
                  <a:off x="6139951" y="1875338"/>
                  <a:ext cx="157331" cy="157331"/>
                </a:xfrm>
                <a:prstGeom prst="ellipse">
                  <a:avLst/>
                </a:prstGeom>
                <a:solidFill>
                  <a:srgbClr val="A1BD7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45"/>
                <p:cNvSpPr/>
                <p:nvPr/>
              </p:nvSpPr>
              <p:spPr>
                <a:xfrm>
                  <a:off x="4879521" y="1875338"/>
                  <a:ext cx="2174421" cy="11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434" h="857250" extrusionOk="0">
                      <a:moveTo>
                        <a:pt x="0" y="839566"/>
                      </a:moveTo>
                      <a:lnTo>
                        <a:pt x="837584" y="0"/>
                      </a:lnTo>
                      <a:lnTo>
                        <a:pt x="913784" y="12700"/>
                      </a:lnTo>
                      <a:lnTo>
                        <a:pt x="1415434" y="857250"/>
                      </a:lnTo>
                    </a:path>
                  </a:pathLst>
                </a:custGeom>
                <a:noFill/>
                <a:ln w="12700" cap="flat" cmpd="sng">
                  <a:solidFill>
                    <a:srgbClr val="A1BD7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20" name="Google Shape;420;p45"/>
              <p:cNvSpPr/>
              <p:nvPr/>
            </p:nvSpPr>
            <p:spPr>
              <a:xfrm rot="199097">
                <a:off x="3717699" y="2408883"/>
                <a:ext cx="4339771" cy="1785257"/>
              </a:xfrm>
              <a:prstGeom prst="rect">
                <a:avLst/>
              </a:prstGeom>
              <a:solidFill>
                <a:srgbClr val="A1BD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45"/>
              <p:cNvSpPr txBox="1"/>
              <p:nvPr/>
            </p:nvSpPr>
            <p:spPr>
              <a:xfrm rot="180406">
                <a:off x="4829826" y="2965143"/>
                <a:ext cx="285687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 b="1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THANKS</a:t>
                </a:r>
                <a:endParaRPr sz="4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" name="Google Shape;422;p45"/>
            <p:cNvGrpSpPr/>
            <p:nvPr/>
          </p:nvGrpSpPr>
          <p:grpSpPr>
            <a:xfrm>
              <a:off x="3665068" y="2283176"/>
              <a:ext cx="1051086" cy="1836901"/>
              <a:chOff x="3798255" y="3021968"/>
              <a:chExt cx="858368" cy="1500103"/>
            </a:xfrm>
          </p:grpSpPr>
          <p:sp>
            <p:nvSpPr>
              <p:cNvPr id="423" name="Google Shape;423;p45"/>
              <p:cNvSpPr/>
              <p:nvPr/>
            </p:nvSpPr>
            <p:spPr>
              <a:xfrm rot="199097">
                <a:off x="3818746" y="3769820"/>
                <a:ext cx="774524" cy="730447"/>
              </a:xfrm>
              <a:prstGeom prst="rect">
                <a:avLst/>
              </a:prstGeom>
              <a:solidFill>
                <a:srgbClr val="FFDD6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5"/>
              <p:cNvSpPr/>
              <p:nvPr/>
            </p:nvSpPr>
            <p:spPr>
              <a:xfrm rot="199097">
                <a:off x="3861609" y="3043771"/>
                <a:ext cx="774524" cy="730447"/>
              </a:xfrm>
              <a:prstGeom prst="rect">
                <a:avLst/>
              </a:prstGeom>
              <a:solidFill>
                <a:srgbClr val="F064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614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76AA-B542-4D5F-B2B6-04FB50BB9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184" y="571500"/>
            <a:ext cx="8596668" cy="1320800"/>
          </a:xfrm>
        </p:spPr>
        <p:txBody>
          <a:bodyPr/>
          <a:lstStyle/>
          <a:p>
            <a:r>
              <a:rPr lang="en-US" dirty="0"/>
              <a:t>How is ISS Divided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17A18-1476-4693-8178-8500F2482A89}"/>
              </a:ext>
            </a:extLst>
          </p:cNvPr>
          <p:cNvSpPr/>
          <p:nvPr/>
        </p:nvSpPr>
        <p:spPr>
          <a:xfrm>
            <a:off x="4322299" y="1523023"/>
            <a:ext cx="2286000" cy="612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International Space Station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EE7D64-1C90-4C51-8B7C-E59A8F566141}"/>
              </a:ext>
            </a:extLst>
          </p:cNvPr>
          <p:cNvCxnSpPr>
            <a:stCxn id="6" idx="2"/>
          </p:cNvCxnSpPr>
          <p:nvPr/>
        </p:nvCxnSpPr>
        <p:spPr>
          <a:xfrm flipH="1">
            <a:off x="5460024" y="2135671"/>
            <a:ext cx="5275" cy="42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A69B629-0B00-4A8D-8571-41E8C2E0A9AF}"/>
              </a:ext>
            </a:extLst>
          </p:cNvPr>
          <p:cNvSpPr/>
          <p:nvPr/>
        </p:nvSpPr>
        <p:spPr>
          <a:xfrm>
            <a:off x="4317024" y="2558561"/>
            <a:ext cx="2286000" cy="612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56F85-7F15-4E17-B7BA-D1F69B4D71B7}"/>
              </a:ext>
            </a:extLst>
          </p:cNvPr>
          <p:cNvSpPr/>
          <p:nvPr/>
        </p:nvSpPr>
        <p:spPr>
          <a:xfrm>
            <a:off x="1524001" y="3757246"/>
            <a:ext cx="2286000" cy="612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53F8B-A28F-448A-B4BF-435381963FAE}"/>
              </a:ext>
            </a:extLst>
          </p:cNvPr>
          <p:cNvSpPr/>
          <p:nvPr/>
        </p:nvSpPr>
        <p:spPr>
          <a:xfrm>
            <a:off x="4317024" y="3783856"/>
            <a:ext cx="2286000" cy="612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25244-E70E-41D9-A2AE-DE84936C9C46}"/>
              </a:ext>
            </a:extLst>
          </p:cNvPr>
          <p:cNvSpPr/>
          <p:nvPr/>
        </p:nvSpPr>
        <p:spPr>
          <a:xfrm>
            <a:off x="7309339" y="3753339"/>
            <a:ext cx="2286000" cy="612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Drawers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73A2DFD-87D0-4B98-BD35-D4825C742D56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3770495" y="2067716"/>
            <a:ext cx="586037" cy="27930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846FE2-EF01-490F-BCF3-74C9B2769AD2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5460024" y="3171209"/>
            <a:ext cx="0" cy="61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3A6A8CB-A030-449E-ADA3-A9FEE467866F}"/>
              </a:ext>
            </a:extLst>
          </p:cNvPr>
          <p:cNvCxnSpPr>
            <a:endCxn id="13" idx="0"/>
          </p:cNvCxnSpPr>
          <p:nvPr/>
        </p:nvCxnSpPr>
        <p:spPr>
          <a:xfrm>
            <a:off x="5460024" y="3464227"/>
            <a:ext cx="2992315" cy="289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6557D99-990D-45C4-86D5-131865D2F112}"/>
              </a:ext>
            </a:extLst>
          </p:cNvPr>
          <p:cNvSpPr/>
          <p:nvPr/>
        </p:nvSpPr>
        <p:spPr>
          <a:xfrm>
            <a:off x="1524001" y="4955932"/>
            <a:ext cx="2286000" cy="612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4E48FA-3723-4F58-BCED-63153E0C1C0C}"/>
              </a:ext>
            </a:extLst>
          </p:cNvPr>
          <p:cNvSpPr/>
          <p:nvPr/>
        </p:nvSpPr>
        <p:spPr>
          <a:xfrm>
            <a:off x="7309339" y="4950070"/>
            <a:ext cx="2286000" cy="612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Drawer Components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63A0F5-97FB-4792-B7CC-63D095CD2AD8}"/>
              </a:ext>
            </a:extLst>
          </p:cNvPr>
          <p:cNvCxnSpPr>
            <a:stCxn id="11" idx="2"/>
            <a:endCxn id="24" idx="0"/>
          </p:cNvCxnSpPr>
          <p:nvPr/>
        </p:nvCxnSpPr>
        <p:spPr>
          <a:xfrm>
            <a:off x="2667001" y="4369894"/>
            <a:ext cx="0" cy="586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FA8FF0-8607-4A87-BBB3-97FB81251DFF}"/>
              </a:ext>
            </a:extLst>
          </p:cNvPr>
          <p:cNvCxnSpPr>
            <a:stCxn id="13" idx="2"/>
            <a:endCxn id="26" idx="0"/>
          </p:cNvCxnSpPr>
          <p:nvPr/>
        </p:nvCxnSpPr>
        <p:spPr>
          <a:xfrm>
            <a:off x="8452339" y="4365987"/>
            <a:ext cx="0" cy="58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C2D47D5-72C2-405F-BAA9-1483C4F696B9}"/>
              </a:ext>
            </a:extLst>
          </p:cNvPr>
          <p:cNvSpPr/>
          <p:nvPr/>
        </p:nvSpPr>
        <p:spPr>
          <a:xfrm>
            <a:off x="1524001" y="5980176"/>
            <a:ext cx="2286000" cy="612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 Components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DCB187-44D9-40A4-84E5-15313510FAC9}"/>
              </a:ext>
            </a:extLst>
          </p:cNvPr>
          <p:cNvCxnSpPr>
            <a:stCxn id="24" idx="2"/>
            <a:endCxn id="34" idx="0"/>
          </p:cNvCxnSpPr>
          <p:nvPr/>
        </p:nvCxnSpPr>
        <p:spPr>
          <a:xfrm>
            <a:off x="2667001" y="5568580"/>
            <a:ext cx="0" cy="41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276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1D48-39E8-4557-AF01-D7998567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400" y="609056"/>
            <a:ext cx="10251200" cy="713601"/>
          </a:xfrm>
        </p:spPr>
        <p:txBody>
          <a:bodyPr/>
          <a:lstStyle/>
          <a:p>
            <a:r>
              <a:rPr lang="en-US" dirty="0"/>
              <a:t>Technology Used in International Space Station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C073B-B669-4CD6-859F-8DBD95AA0F0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923215" y="1972508"/>
            <a:ext cx="7295267" cy="30148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Astronauts make use of RFID scanners to locate the components.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BFFF1-7D28-43FE-8291-F17881A5C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291" y="2863526"/>
            <a:ext cx="5649113" cy="30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83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7822A6-89C5-4B68-AFA6-C1602922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194" y="420485"/>
            <a:ext cx="2995612" cy="1492132"/>
          </a:xfrm>
        </p:spPr>
        <p:txBody>
          <a:bodyPr>
            <a:normAutofit/>
          </a:bodyPr>
          <a:lstStyle/>
          <a:p>
            <a:r>
              <a:rPr lang="en-US" sz="3400" cap="none" dirty="0">
                <a:latin typeface="Trebuchet MS" panose="020B0603020202020204" pitchFamily="34" charset="0"/>
                <a:cs typeface="Arial" panose="020B0604020202020204" pitchFamily="34" charset="0"/>
              </a:rPr>
              <a:t>What is RFID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39BD5A-9EAD-45C1-A795-71FDB10AC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6342128" cy="3593591"/>
          </a:xfrm>
        </p:spPr>
        <p:txBody>
          <a:bodyPr/>
          <a:lstStyle/>
          <a:p>
            <a:r>
              <a:rPr lang="en-US" dirty="0"/>
              <a:t>Radio Frequency Identification</a:t>
            </a:r>
          </a:p>
          <a:p>
            <a:r>
              <a:rPr lang="en-US" dirty="0"/>
              <a:t>Small RFID tags are attached to objects.</a:t>
            </a:r>
          </a:p>
          <a:p>
            <a:r>
              <a:rPr lang="en-US" dirty="0"/>
              <a:t>RFID readers use electromagnetic waves to track the tags.</a:t>
            </a:r>
          </a:p>
          <a:p>
            <a:r>
              <a:rPr lang="en-US" dirty="0"/>
              <a:t>Tags have electronic information stored in them.</a:t>
            </a:r>
          </a:p>
          <a:p>
            <a:r>
              <a:rPr lang="en-US" dirty="0"/>
              <a:t>Upon receiving the electromagnetic waves tags send the signals back to the reader.</a:t>
            </a:r>
          </a:p>
          <a:p>
            <a:r>
              <a:rPr lang="en-US" dirty="0"/>
              <a:t>Location of the object is received.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044DA5-3A33-4948-BE5A-A96358168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06" y="1912617"/>
            <a:ext cx="44958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59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4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2798A-481B-4A67-B7A5-4CC6446E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9" y="609600"/>
            <a:ext cx="3781425" cy="1320800"/>
          </a:xfrm>
        </p:spPr>
        <p:txBody>
          <a:bodyPr/>
          <a:lstStyle/>
          <a:p>
            <a:r>
              <a:rPr lang="en-US" dirty="0"/>
              <a:t>Current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C467-4C75-46EE-BD8E-88AC05D7F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RFID scanners are placed all around the space station.</a:t>
            </a:r>
          </a:p>
          <a:p>
            <a:r>
              <a:rPr lang="en-US" dirty="0"/>
              <a:t>Astronaut will have device on which he will enter the component he wants.</a:t>
            </a:r>
          </a:p>
          <a:p>
            <a:r>
              <a:rPr lang="en-US" dirty="0"/>
              <a:t>Device will broadcast the search query to the fixed scanners.</a:t>
            </a:r>
          </a:p>
          <a:p>
            <a:r>
              <a:rPr lang="en-US" dirty="0"/>
              <a:t>Scanners will locate the component using electromagnetic waves.</a:t>
            </a:r>
          </a:p>
          <a:p>
            <a:r>
              <a:rPr lang="en-US" dirty="0"/>
              <a:t>Scanners will send the location to the astronaut via the device.</a:t>
            </a:r>
          </a:p>
        </p:txBody>
      </p:sp>
    </p:spTree>
    <p:extLst>
      <p:ext uri="{BB962C8B-B14F-4D97-AF65-F5344CB8AC3E}">
        <p14:creationId xmlns:p14="http://schemas.microsoft.com/office/powerpoint/2010/main" val="284737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0906-B493-4403-A1DE-F8914218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4" y="609600"/>
            <a:ext cx="4438651" cy="1320800"/>
          </a:xfrm>
        </p:spPr>
        <p:txBody>
          <a:bodyPr/>
          <a:lstStyle/>
          <a:p>
            <a:r>
              <a:rPr lang="en-US" dirty="0"/>
              <a:t>Problems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2A833-39D9-4B95-A0C1-ED5EF15AE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International Space Station there are many components made up of metals or liquids. These components might block the tag from being read. It is also a possibility that a tag may get blocked because of other components. Therefore fixed scanners won’t be able to detect the components.</a:t>
            </a:r>
          </a:p>
        </p:txBody>
      </p:sp>
    </p:spTree>
    <p:extLst>
      <p:ext uri="{BB962C8B-B14F-4D97-AF65-F5344CB8AC3E}">
        <p14:creationId xmlns:p14="http://schemas.microsoft.com/office/powerpoint/2010/main" val="993929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712B-A19A-4BA7-B3DD-D05F71D02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824" y="609600"/>
            <a:ext cx="6864177" cy="1320800"/>
          </a:xfrm>
        </p:spPr>
        <p:txBody>
          <a:bodyPr/>
          <a:lstStyle/>
          <a:p>
            <a:r>
              <a:rPr lang="en-US" dirty="0"/>
              <a:t>What Does our System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81DFF-113A-4B12-94FC-96928DDA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Our system contains two things-</a:t>
            </a:r>
          </a:p>
          <a:p>
            <a:pPr>
              <a:buAutoNum type="arabicPeriod"/>
            </a:pPr>
            <a:r>
              <a:rPr lang="en-US" dirty="0"/>
              <a:t>Astro Bee		</a:t>
            </a:r>
          </a:p>
          <a:p>
            <a:pPr>
              <a:buAutoNum type="arabicPeriod"/>
            </a:pPr>
            <a:r>
              <a:rPr lang="en-US" dirty="0"/>
              <a:t>Smart Drawers							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84F2-401D-4F7B-8FBC-4974E21C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75" y="609600"/>
            <a:ext cx="4181476" cy="1320800"/>
          </a:xfrm>
        </p:spPr>
        <p:txBody>
          <a:bodyPr/>
          <a:lstStyle/>
          <a:p>
            <a:r>
              <a:rPr lang="en-US" dirty="0"/>
              <a:t>What is Astro Bee 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BD66FE-0288-46D7-9003-0994D3DA5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041" y="1930400"/>
            <a:ext cx="5984259" cy="3880773"/>
          </a:xfrm>
        </p:spPr>
        <p:txBody>
          <a:bodyPr/>
          <a:lstStyle/>
          <a:p>
            <a:r>
              <a:rPr lang="en-US" dirty="0"/>
              <a:t>Astro bee is a flying robot being developed by Nasa to help Astronauts perform some experiments.</a:t>
            </a:r>
          </a:p>
          <a:p>
            <a:r>
              <a:rPr lang="en-US" dirty="0"/>
              <a:t>Astro bee has propulsion system and two fans on side of it and flaps to control its flight.</a:t>
            </a:r>
          </a:p>
          <a:p>
            <a:r>
              <a:rPr lang="en-US" dirty="0"/>
              <a:t>Astro bee will be fitted with RFID Scanner and Image processing system which helps to detect the component accurately.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F25F5E-A1FD-45BA-ACF5-07C070EE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8" y="1930399"/>
            <a:ext cx="4254192" cy="25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53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1446</TotalTime>
  <Words>536</Words>
  <Application>Microsoft Office PowerPoint</Application>
  <PresentationFormat>Widescreen</PresentationFormat>
  <Paragraphs>67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Gill Sans MT</vt:lpstr>
      <vt:lpstr>Impact</vt:lpstr>
      <vt:lpstr>Lato</vt:lpstr>
      <vt:lpstr>Trebuchet MS</vt:lpstr>
      <vt:lpstr>Wingdings 3</vt:lpstr>
      <vt:lpstr>Ion Boardroom</vt:lpstr>
      <vt:lpstr>Facet</vt:lpstr>
      <vt:lpstr>Badge</vt:lpstr>
      <vt:lpstr>Office Theme</vt:lpstr>
      <vt:lpstr>Ion</vt:lpstr>
      <vt:lpstr>RFID Localization in International Space station</vt:lpstr>
      <vt:lpstr>Problems Faced by Astronauts In ISS</vt:lpstr>
      <vt:lpstr>How is ISS Divided</vt:lpstr>
      <vt:lpstr>Technology Used in International Space Station</vt:lpstr>
      <vt:lpstr>What is RFID</vt:lpstr>
      <vt:lpstr>Current System</vt:lpstr>
      <vt:lpstr>Problems Statement</vt:lpstr>
      <vt:lpstr>What Does our System Include</vt:lpstr>
      <vt:lpstr>What is Astro Bee ?</vt:lpstr>
      <vt:lpstr>What are Smart Drawers</vt:lpstr>
      <vt:lpstr>Entity Relation Diagram</vt:lpstr>
      <vt:lpstr>Activity Diagram</vt:lpstr>
      <vt:lpstr>Working </vt:lpstr>
      <vt:lpstr>Working </vt:lpstr>
      <vt:lpstr>Searching components With fixed scanners</vt:lpstr>
      <vt:lpstr>Ground Unit Support For Predefined Section Location</vt:lpstr>
      <vt:lpstr>Astro bee searches  For Component</vt:lpstr>
      <vt:lpstr>Privileges</vt:lpstr>
      <vt:lpstr>Triggers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Localization in ISS</dc:title>
  <dc:creator>Mayuresh Shailesh Deodhar</dc:creator>
  <cp:lastModifiedBy>Mayuresh Shailesh Deodhar</cp:lastModifiedBy>
  <cp:revision>44</cp:revision>
  <dcterms:created xsi:type="dcterms:W3CDTF">2018-11-28T21:59:50Z</dcterms:created>
  <dcterms:modified xsi:type="dcterms:W3CDTF">2018-11-29T22:07:47Z</dcterms:modified>
</cp:coreProperties>
</file>